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93"/>
  </p:notesMasterIdLst>
  <p:handoutMasterIdLst>
    <p:handoutMasterId r:id="rId94"/>
  </p:handoutMasterIdLst>
  <p:sldIdLst>
    <p:sldId id="1343" r:id="rId3"/>
    <p:sldId id="1318" r:id="rId4"/>
    <p:sldId id="1347" r:id="rId5"/>
    <p:sldId id="1225" r:id="rId6"/>
    <p:sldId id="1344" r:id="rId7"/>
    <p:sldId id="1227" r:id="rId8"/>
    <p:sldId id="1228" r:id="rId9"/>
    <p:sldId id="1229" r:id="rId10"/>
    <p:sldId id="1230" r:id="rId11"/>
    <p:sldId id="1231" r:id="rId12"/>
    <p:sldId id="1346" r:id="rId13"/>
    <p:sldId id="1233" r:id="rId14"/>
    <p:sldId id="1234" r:id="rId15"/>
    <p:sldId id="1259" r:id="rId16"/>
    <p:sldId id="1260" r:id="rId17"/>
    <p:sldId id="1244" r:id="rId18"/>
    <p:sldId id="1243" r:id="rId19"/>
    <p:sldId id="1348" r:id="rId20"/>
    <p:sldId id="1246" r:id="rId21"/>
    <p:sldId id="1247" r:id="rId22"/>
    <p:sldId id="1250" r:id="rId23"/>
    <p:sldId id="1367" r:id="rId24"/>
    <p:sldId id="1269" r:id="rId25"/>
    <p:sldId id="1270" r:id="rId26"/>
    <p:sldId id="1253" r:id="rId27"/>
    <p:sldId id="1255" r:id="rId28"/>
    <p:sldId id="1354" r:id="rId29"/>
    <p:sldId id="1256" r:id="rId30"/>
    <p:sldId id="1355" r:id="rId31"/>
    <p:sldId id="1356" r:id="rId32"/>
    <p:sldId id="1252" r:id="rId33"/>
    <p:sldId id="1258" r:id="rId34"/>
    <p:sldId id="1262" r:id="rId35"/>
    <p:sldId id="1263" r:id="rId36"/>
    <p:sldId id="1264" r:id="rId37"/>
    <p:sldId id="1266" r:id="rId38"/>
    <p:sldId id="1267" r:id="rId39"/>
    <p:sldId id="1268" r:id="rId40"/>
    <p:sldId id="1274" r:id="rId41"/>
    <p:sldId id="1275" r:id="rId42"/>
    <p:sldId id="1271" r:id="rId43"/>
    <p:sldId id="1272" r:id="rId44"/>
    <p:sldId id="1349" r:id="rId45"/>
    <p:sldId id="1277" r:id="rId46"/>
    <p:sldId id="1278" r:id="rId47"/>
    <p:sldId id="1279" r:id="rId48"/>
    <p:sldId id="1287" r:id="rId49"/>
    <p:sldId id="1280" r:id="rId50"/>
    <p:sldId id="1281" r:id="rId51"/>
    <p:sldId id="1308" r:id="rId52"/>
    <p:sldId id="1282" r:id="rId53"/>
    <p:sldId id="1283" r:id="rId54"/>
    <p:sldId id="1310" r:id="rId55"/>
    <p:sldId id="1350" r:id="rId56"/>
    <p:sldId id="1311" r:id="rId57"/>
    <p:sldId id="1312" r:id="rId58"/>
    <p:sldId id="1292" r:id="rId59"/>
    <p:sldId id="1313" r:id="rId60"/>
    <p:sldId id="1315" r:id="rId61"/>
    <p:sldId id="1293" r:id="rId62"/>
    <p:sldId id="1316" r:id="rId63"/>
    <p:sldId id="1351" r:id="rId64"/>
    <p:sldId id="1319" r:id="rId65"/>
    <p:sldId id="1294" r:id="rId66"/>
    <p:sldId id="1328" r:id="rId67"/>
    <p:sldId id="1295" r:id="rId68"/>
    <p:sldId id="1321" r:id="rId69"/>
    <p:sldId id="1326" r:id="rId70"/>
    <p:sldId id="1299" r:id="rId71"/>
    <p:sldId id="1332" r:id="rId72"/>
    <p:sldId id="1330" r:id="rId73"/>
    <p:sldId id="1331" r:id="rId74"/>
    <p:sldId id="1296" r:id="rId75"/>
    <p:sldId id="1334" r:id="rId76"/>
    <p:sldId id="1368" r:id="rId77"/>
    <p:sldId id="1352" r:id="rId78"/>
    <p:sldId id="1290" r:id="rId79"/>
    <p:sldId id="1327" r:id="rId80"/>
    <p:sldId id="1357" r:id="rId81"/>
    <p:sldId id="1358" r:id="rId82"/>
    <p:sldId id="1359" r:id="rId83"/>
    <p:sldId id="1360" r:id="rId84"/>
    <p:sldId id="1365" r:id="rId85"/>
    <p:sldId id="1361" r:id="rId86"/>
    <p:sldId id="1362" r:id="rId87"/>
    <p:sldId id="1366" r:id="rId88"/>
    <p:sldId id="1363" r:id="rId89"/>
    <p:sldId id="1353" r:id="rId90"/>
    <p:sldId id="1333" r:id="rId91"/>
    <p:sldId id="1172" r:id="rId92"/>
  </p:sldIdLst>
  <p:sldSz cx="12192000" cy="6858000"/>
  <p:notesSz cx="6858000" cy="9144000"/>
  <p:embeddedFontLst>
    <p:embeddedFont>
      <p:font typeface="MTS Text" panose="020B0306020102020303" pitchFamily="34" charset="0"/>
      <p:regular r:id="rId95"/>
      <p:bold r:id="rId96"/>
    </p:embeddedFont>
    <p:embeddedFont>
      <p:font typeface="MTS Text Medium" panose="020B0306020102020303" pitchFamily="34" charset="0"/>
      <p:regular r:id="rId97"/>
    </p:embeddedFont>
    <p:embeddedFont>
      <p:font typeface="MTS Wide" panose="020B0306020102020303" pitchFamily="34" charset="0"/>
      <p:regular r:id="rId98"/>
      <p:bold r:id="rId99"/>
    </p:embeddedFont>
    <p:embeddedFont>
      <p:font typeface="MTS Wide Medium" panose="020B0306020102020303" pitchFamily="34" charset="0"/>
      <p:regular r:id="rId100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40" autoAdjust="0"/>
    <p:restoredTop sz="92538" autoAdjust="0"/>
  </p:normalViewPr>
  <p:slideViewPr>
    <p:cSldViewPr snapToGrid="0" snapToObjects="1">
      <p:cViewPr varScale="1">
        <p:scale>
          <a:sx n="149" d="100"/>
          <a:sy n="149" d="100"/>
        </p:scale>
        <p:origin x="520" y="184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presProps" Target="pres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font" Target="fonts/font1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microsoft.com/office/2018/10/relationships/authors" Target="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3.fntdata"/><Relationship Id="rId104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6.fntdata"/><Relationship Id="rId105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10/2/25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02.10.2025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картинка про </a:t>
            </a:r>
            <a:r>
              <a:rPr lang="en-US" dirty="0"/>
              <a:t>CDC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959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баг с остановкой </a:t>
            </a:r>
            <a:r>
              <a:rPr lang="ru-RU" dirty="0" err="1"/>
              <a:t>стриминга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89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типовая архитектура кластера ПГ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675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чистой страницы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пример с грязными страницами (в таких страницах все </a:t>
            </a:r>
            <a:r>
              <a:rPr lang="ru-RU" dirty="0" err="1"/>
              <a:t>тюплы</a:t>
            </a:r>
            <a:r>
              <a:rPr lang="ru-RU" dirty="0"/>
              <a:t> приходится проверять на видимость)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8063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3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дисклеймер и «как попробовать самостоятельно»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804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Каждый запрос – обычный </a:t>
            </a:r>
            <a:r>
              <a:rPr lang="ru-RU" dirty="0" err="1"/>
              <a:t>селект</a:t>
            </a:r>
            <a:r>
              <a:rPr lang="ru-RU" dirty="0"/>
              <a:t>. Это нагрузка на диски и вымывание </a:t>
            </a:r>
            <a:r>
              <a:rPr lang="ru-RU" dirty="0" err="1"/>
              <a:t>кешей</a:t>
            </a:r>
            <a:r>
              <a:rPr lang="ru-RU" dirty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редкообновляемые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894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ограничить размер слота</a:t>
            </a:r>
            <a:endParaRPr lang="en-US" dirty="0"/>
          </a:p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график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обезопаситься от </a:t>
            </a:r>
            <a:r>
              <a:rPr lang="en-US" dirty="0"/>
              <a:t>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график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качество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2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дедупликация</a:t>
            </a:r>
            <a:r>
              <a:rPr lang="ru-RU" dirty="0"/>
              <a:t>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920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UPDATE/CREATE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нестандартных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ДО </a:t>
            </a:r>
            <a:r>
              <a:rPr lang="en-US" dirty="0"/>
              <a:t>IDENTITY FULL </a:t>
            </a:r>
            <a:r>
              <a:rPr lang="ru-RU" dirty="0"/>
              <a:t>и ПОСЛЕ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</a:t>
            </a:r>
            <a:r>
              <a:rPr lang="ru-RU" dirty="0" err="1"/>
              <a:t>партиционированные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05867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ДО и ПОСЛЕ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по транзакциям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89183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изменений в </a:t>
            </a:r>
            <a:r>
              <a:rPr lang="ru-RU" dirty="0" err="1"/>
              <a:t>эвентах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8959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репликация </a:t>
            </a:r>
            <a:r>
              <a:rPr lang="en-US" dirty="0" err="1"/>
              <a:t>hypertable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7814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17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эволюция схем и репликация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945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134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кейс про репликацию </a:t>
            </a:r>
            <a:r>
              <a:rPr lang="ru-RU" dirty="0" err="1"/>
              <a:t>шардов</a:t>
            </a:r>
            <a:r>
              <a:rPr lang="ru-RU" dirty="0"/>
              <a:t> и сложности с эволюцией схем.</a:t>
            </a:r>
            <a:br>
              <a:rPr lang="ru-RU" dirty="0"/>
            </a:br>
            <a:r>
              <a:rPr lang="ru-RU" dirty="0"/>
              <a:t>ВАЖНО: это актуально и для </a:t>
            </a:r>
            <a:r>
              <a:rPr lang="en-US" dirty="0" err="1"/>
              <a:t>hypertable</a:t>
            </a:r>
            <a:r>
              <a:rPr lang="en-US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190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 </a:t>
            </a:r>
            <a:r>
              <a:rPr lang="ru-RU" dirty="0" err="1"/>
              <a:t>роутинга</a:t>
            </a:r>
            <a:r>
              <a:rPr lang="ru-RU" dirty="0"/>
              <a:t> (основная причина проблемы)</a:t>
            </a:r>
            <a:br>
              <a:rPr lang="en-US" dirty="0"/>
            </a:br>
            <a:r>
              <a:rPr lang="ru-RU" dirty="0"/>
              <a:t>Это актуально и для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).</a:t>
            </a:r>
          </a:p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Каждый </a:t>
            </a:r>
            <a:r>
              <a:rPr lang="ru-RU" dirty="0" err="1"/>
              <a:t>чанк</a:t>
            </a:r>
            <a:r>
              <a:rPr lang="ru-RU" dirty="0"/>
              <a:t> – отдельная таблица, для которой будет генерироваться СВОЯ схема с другим </a:t>
            </a:r>
            <a:r>
              <a:rPr lang="en-US" dirty="0"/>
              <a:t>NAMESPACE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41098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сгенерированных схем от ДВУХ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496733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3425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ru-RU" dirty="0" err="1"/>
              <a:t>настреок</a:t>
            </a:r>
            <a:r>
              <a:rPr lang="ru-RU" dirty="0"/>
              <a:t> с </a:t>
            </a:r>
            <a:r>
              <a:rPr lang="ru-RU" dirty="0" err="1"/>
              <a:t>ренеймингом</a:t>
            </a:r>
            <a:r>
              <a:rPr lang="ru-RU" dirty="0"/>
              <a:t> </a:t>
            </a:r>
            <a:r>
              <a:rPr lang="en-US" dirty="0"/>
              <a:t>namespace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44594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получившейся схемы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58791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0503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настроек с </a:t>
            </a:r>
            <a:r>
              <a:rPr lang="ru-RU" dirty="0" err="1"/>
              <a:t>ренеймингом</a:t>
            </a:r>
            <a:r>
              <a:rPr lang="ru-RU" dirty="0"/>
              <a:t> вложенных структур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120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023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выводы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184182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57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21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06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76882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7" r:id="rId14"/>
    <p:sldLayoutId id="2147483908" r:id="rId15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redhat.com/browse/DBZ-9055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wal-intro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habr.com/ru/companies/otus/articles/494784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en.wikipedia.org/wiki/Change_data_capture/" TargetMode="External"/><Relationship Id="rId4" Type="http://schemas.openxmlformats.org/officeDocument/2006/relationships/hyperlink" Target="https://blog.nashtechglobal.com/streaming-data-with-log-based-cdc-using-debezium-kafka-and-ksql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datatype-pg-ls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storage-toast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grespro.ru/docs/postgrespro/current/storage-toas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3894" y="872066"/>
            <a:ext cx="7719439" cy="4461934"/>
          </a:xfrm>
        </p:spPr>
        <p:txBody>
          <a:bodyPr/>
          <a:lstStyle/>
          <a:p>
            <a:r>
              <a:rPr lang="en-US" sz="4000" dirty="0" err="1"/>
              <a:t>Debezium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PostgreSQL </a:t>
            </a:r>
            <a:r>
              <a:rPr lang="ru-RU" sz="4000" dirty="0"/>
              <a:t>после </a:t>
            </a:r>
            <a:r>
              <a:rPr lang="en-US" sz="4000" dirty="0"/>
              <a:t>happy-path: </a:t>
            </a:r>
            <a:br>
              <a:rPr lang="ru-RU" sz="4000" dirty="0"/>
            </a:br>
            <a:r>
              <a:rPr lang="ru-RU" sz="4000" dirty="0"/>
              <a:t>какие проблемы ждут в </a:t>
            </a:r>
            <a:r>
              <a:rPr lang="ru-RU" sz="4000" dirty="0" err="1"/>
              <a:t>проде</a:t>
            </a:r>
            <a:r>
              <a:rPr lang="ru-RU" sz="4000" dirty="0"/>
              <a:t> и как их решать</a:t>
            </a:r>
            <a:br>
              <a:rPr lang="ru-RU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8584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Создать новый слот и публикацию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6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2331499"/>
            <a:ext cx="4145514" cy="157457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78D54AC-8E2B-0C48-A635-268243D11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4" t="-293" r="10966" b="-829"/>
          <a:stretch/>
        </p:blipFill>
        <p:spPr>
          <a:xfrm>
            <a:off x="307216" y="1739348"/>
            <a:ext cx="11728474" cy="3081129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BF099A7-3BE0-A948-8E1F-DDAA0F0A5530}"/>
              </a:ext>
            </a:extLst>
          </p:cNvPr>
          <p:cNvSpPr/>
          <p:nvPr/>
        </p:nvSpPr>
        <p:spPr>
          <a:xfrm>
            <a:off x="307216" y="3806687"/>
            <a:ext cx="11687076" cy="101379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3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Обновиться до </a:t>
            </a:r>
            <a:r>
              <a:rPr lang="en-US" sz="1600" dirty="0"/>
              <a:t>&gt;3.1.2.Final</a:t>
            </a:r>
            <a:r>
              <a:rPr lang="ru-RU" sz="1600" dirty="0"/>
              <a:t> (Баг: </a:t>
            </a:r>
            <a:r>
              <a:rPr lang="en-US" sz="1600" dirty="0">
                <a:hlinkClick r:id="rId3"/>
              </a:rPr>
              <a:t>DBZ-9055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29B552-779D-064B-B198-2B71674A6EA9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WAL</a:t>
            </a:r>
            <a:r>
              <a:rPr lang="en-US" sz="1200" dirty="0">
                <a:latin typeface="+mj-lt"/>
              </a:rPr>
              <a:t> -- </a:t>
            </a:r>
            <a:r>
              <a:rPr lang="ru-RU" sz="1200" dirty="0">
                <a:latin typeface="+mj-lt"/>
              </a:rPr>
              <a:t>журнал </a:t>
            </a:r>
            <a:r>
              <a:rPr lang="ru-RU" sz="1200" dirty="0" err="1">
                <a:latin typeface="+mj-lt"/>
              </a:rPr>
              <a:t>предзаписи</a:t>
            </a:r>
            <a:r>
              <a:rPr lang="ru-RU" sz="1200" dirty="0">
                <a:latin typeface="+mj-lt"/>
              </a:rPr>
              <a:t>. Один из методов обеспечения целостности данных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F273F2D-9431-1546-8C7B-67B4F6C39D0F}"/>
              </a:ext>
            </a:extLst>
          </p:cNvPr>
          <p:cNvSpPr/>
          <p:nvPr/>
        </p:nvSpPr>
        <p:spPr>
          <a:xfrm>
            <a:off x="3031962" y="4531781"/>
            <a:ext cx="193797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28ADB78-0FFB-F34E-861C-CA57BAE28753}"/>
              </a:ext>
            </a:extLst>
          </p:cNvPr>
          <p:cNvSpPr/>
          <p:nvPr/>
        </p:nvSpPr>
        <p:spPr>
          <a:xfrm>
            <a:off x="3988689" y="2025647"/>
            <a:ext cx="159931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3412925-8DC9-8045-81C8-0BEBA30E847B}"/>
              </a:ext>
            </a:extLst>
          </p:cNvPr>
          <p:cNvSpPr/>
          <p:nvPr/>
        </p:nvSpPr>
        <p:spPr>
          <a:xfrm>
            <a:off x="5600700" y="3070400"/>
            <a:ext cx="3788833" cy="15269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4B6F4EC-7E94-944A-85A2-A841D4CD2651}"/>
              </a:ext>
            </a:extLst>
          </p:cNvPr>
          <p:cNvSpPr/>
          <p:nvPr/>
        </p:nvSpPr>
        <p:spPr>
          <a:xfrm>
            <a:off x="5880101" y="1681867"/>
            <a:ext cx="3221566" cy="15777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2588C83-6D70-8D49-987F-50CABA7CF63B}"/>
              </a:ext>
            </a:extLst>
          </p:cNvPr>
          <p:cNvSpPr/>
          <p:nvPr/>
        </p:nvSpPr>
        <p:spPr>
          <a:xfrm>
            <a:off x="5753101" y="4350108"/>
            <a:ext cx="3162300" cy="1669692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6FF1793-5964-0B4C-A3EE-36FA3ABFFC24}"/>
              </a:ext>
            </a:extLst>
          </p:cNvPr>
          <p:cNvSpPr/>
          <p:nvPr/>
        </p:nvSpPr>
        <p:spPr>
          <a:xfrm>
            <a:off x="3920067" y="243364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434E9A0-72B7-6742-86C2-C6123BBE900F}"/>
              </a:ext>
            </a:extLst>
          </p:cNvPr>
          <p:cNvSpPr/>
          <p:nvPr/>
        </p:nvSpPr>
        <p:spPr>
          <a:xfrm>
            <a:off x="3754967" y="172081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0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58510E46-79A2-2748-84A4-E59C757FD2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794" t="-261" r="52934" b="-1369"/>
          <a:stretch/>
        </p:blipFill>
        <p:spPr>
          <a:xfrm>
            <a:off x="217582" y="1615109"/>
            <a:ext cx="11756835" cy="3627782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4717ACCB-D75C-AB48-84DD-0A06D09ADADC}"/>
              </a:ext>
            </a:extLst>
          </p:cNvPr>
          <p:cNvSpPr/>
          <p:nvPr/>
        </p:nvSpPr>
        <p:spPr>
          <a:xfrm>
            <a:off x="2085562" y="3962482"/>
            <a:ext cx="3699012" cy="768544"/>
          </a:xfrm>
          <a:prstGeom prst="frame">
            <a:avLst>
              <a:gd name="adj1" fmla="val 350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928" r="19931"/>
          <a:stretch/>
        </p:blipFill>
        <p:spPr bwMode="auto">
          <a:xfrm>
            <a:off x="893311" y="1233775"/>
            <a:ext cx="5202689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7B75539-43E8-704C-B8E8-8E9D26E8C9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81" t="-315" r="36486" b="2637"/>
          <a:stretch/>
        </p:blipFill>
        <p:spPr>
          <a:xfrm>
            <a:off x="219685" y="2112064"/>
            <a:ext cx="11752630" cy="2633871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0C1DD64-15E4-EC4B-AB31-0BE2E305C878}"/>
              </a:ext>
            </a:extLst>
          </p:cNvPr>
          <p:cNvSpPr/>
          <p:nvPr/>
        </p:nvSpPr>
        <p:spPr>
          <a:xfrm>
            <a:off x="8744473" y="3825308"/>
            <a:ext cx="3227842" cy="498213"/>
          </a:xfrm>
          <a:prstGeom prst="frame">
            <a:avLst>
              <a:gd name="adj1" fmla="val 3586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EC1351-3A92-5349-8C66-E8D5C979EE4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>
            <a:fillRect/>
          </a:stretch>
        </p:blipFill>
        <p:spPr bwMode="auto">
          <a:xfrm>
            <a:off x="495300" y="1104900"/>
            <a:ext cx="111887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8A024-CBD7-D64D-B4C3-D6E9D840CA40}"/>
              </a:ext>
            </a:extLst>
          </p:cNvPr>
          <p:cNvSpPr txBox="1"/>
          <p:nvPr/>
        </p:nvSpPr>
        <p:spPr>
          <a:xfrm>
            <a:off x="664555" y="6499587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https://blog.nashtechglobal.com/streaming-data-with-log-based-cdc-using-debezium-kafka-and-ksql/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F70AA-42A8-C941-9DF7-8DB00DD626C6}"/>
              </a:ext>
            </a:extLst>
          </p:cNvPr>
          <p:cNvSpPr txBox="1"/>
          <p:nvPr/>
        </p:nvSpPr>
        <p:spPr>
          <a:xfrm>
            <a:off x="664555" y="6125514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200" dirty="0">
                <a:latin typeface="+mj-lt"/>
              </a:rPr>
              <a:t>Подробнее про </a:t>
            </a:r>
            <a:r>
              <a:rPr lang="en-US" sz="1200" dirty="0">
                <a:latin typeface="+mj-lt"/>
              </a:rPr>
              <a:t>CDC</a:t>
            </a:r>
            <a:r>
              <a:rPr lang="ru-RU" sz="1200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https://en.wikipedia.org/wiki/Change_data_capture</a:t>
            </a:r>
            <a:r>
              <a:rPr lang="en-US" sz="1200" dirty="0">
                <a:latin typeface="+mj-lt"/>
                <a:hlinkClick r:id="rId5"/>
              </a:rPr>
              <a:t>/</a:t>
            </a:r>
            <a:endParaRPr lang="en-US" sz="1200" dirty="0">
              <a:latin typeface="+mj-lt"/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&gt;3.1.2.Final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2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E9B9B-7FBF-D145-BB9C-7654C0C7B508}"/>
              </a:ext>
            </a:extLst>
          </p:cNvPr>
          <p:cNvSpPr txBox="1"/>
          <p:nvPr/>
        </p:nvSpPr>
        <p:spPr>
          <a:xfrm>
            <a:off x="644324" y="5940604"/>
            <a:ext cx="5675196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ДО и ПОСЛЕ включения </a:t>
            </a:r>
            <a:r>
              <a:rPr lang="en-US" sz="1200" dirty="0">
                <a:latin typeface="+mj-lt"/>
              </a:rPr>
              <a:t>heartbeat </a:t>
            </a:r>
            <a:r>
              <a:rPr lang="ru-RU" sz="1200" dirty="0">
                <a:latin typeface="+mj-lt"/>
              </a:rPr>
              <a:t>таблицы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5" t="-1311" r="39500" b="-2865"/>
          <a:stretch/>
        </p:blipFill>
        <p:spPr>
          <a:xfrm>
            <a:off x="580822" y="1480930"/>
            <a:ext cx="11030356" cy="46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879651C-74EA-EC49-BE27-8C0ECBB81DB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5" t="-22890" r="-678" b="-4161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54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16C36-4642-254F-AB07-C0C3907B9656}"/>
              </a:ext>
            </a:extLst>
          </p:cNvPr>
          <p:cNvSpPr txBox="1"/>
          <p:nvPr/>
        </p:nvSpPr>
        <p:spPr>
          <a:xfrm>
            <a:off x="644324" y="5940604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и текущее установленное значение допустимого лага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 (read-only)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гарантии, что БД НЕ перейдет в </a:t>
            </a:r>
            <a:r>
              <a:rPr lang="en-US" sz="1800" dirty="0"/>
              <a:t>RO (read-only)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20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20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accent6"/>
                </a:solidFill>
              </a:rPr>
              <a:t>*</a:t>
            </a:r>
            <a:r>
              <a:rPr lang="ru-RU" sz="20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  <a:r>
              <a:rPr lang="en-US" sz="2000" dirty="0">
                <a:solidFill>
                  <a:schemeClr val="accent6"/>
                </a:solidFill>
              </a:rPr>
              <a:t> </a:t>
            </a:r>
            <a:r>
              <a:rPr lang="ru-RU" sz="2000" dirty="0">
                <a:solidFill>
                  <a:schemeClr val="accent6"/>
                </a:solidFill>
              </a:rPr>
              <a:t>с учетом резерва </a:t>
            </a:r>
            <a:r>
              <a:rPr lang="en-US" sz="2000" dirty="0" err="1">
                <a:solidFill>
                  <a:schemeClr val="accent6"/>
                </a:solidFill>
              </a:rPr>
              <a:t>max_wal_keep_slot_size</a:t>
            </a:r>
            <a:endParaRPr lang="ru-RU" sz="20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обезопасить БД от </a:t>
            </a:r>
            <a:r>
              <a:rPr lang="en-US" dirty="0"/>
              <a:t>RO?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22BB-137F-5149-B815-9E31E0D3D312}"/>
              </a:ext>
            </a:extLst>
          </p:cNvPr>
          <p:cNvSpPr txBox="1"/>
          <p:nvPr/>
        </p:nvSpPr>
        <p:spPr>
          <a:xfrm>
            <a:off x="593524" y="5688930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общего размера БД, </a:t>
            </a:r>
            <a:r>
              <a:rPr lang="ru-RU" sz="1200" dirty="0">
                <a:solidFill>
                  <a:srgbClr val="FF0000"/>
                </a:solidFill>
                <a:latin typeface="+mj-lt"/>
              </a:rPr>
              <a:t>включая резерв под слот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54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0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827D9E-57B3-0E42-B83D-82E9A0CCBA28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LSN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байтовое смещение в потоке журнала </a:t>
            </a:r>
            <a:r>
              <a:rPr lang="ru-RU" sz="1200" dirty="0" err="1">
                <a:latin typeface="+mj-lt"/>
              </a:rPr>
              <a:t>предзаписи</a:t>
            </a:r>
            <a:r>
              <a:rPr lang="ru-RU" sz="1200" dirty="0">
                <a:latin typeface="+mj-lt"/>
              </a:rPr>
              <a:t> (</a:t>
            </a:r>
            <a:r>
              <a:rPr lang="en-US" sz="1200" dirty="0">
                <a:latin typeface="+mj-lt"/>
              </a:rPr>
              <a:t>WAL</a:t>
            </a:r>
            <a:r>
              <a:rPr lang="ru-RU" sz="1200" dirty="0">
                <a:latin typeface="+mj-lt"/>
              </a:rPr>
              <a:t>)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87A73A-F2A6-2A45-A32B-108960B1F3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94" t="3194" r="12859" b="2470"/>
          <a:stretch/>
        </p:blipFill>
        <p:spPr>
          <a:xfrm>
            <a:off x="296654" y="1463467"/>
            <a:ext cx="11598692" cy="393106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CBFE0AE6-49C3-0147-8289-D5F9FAFB3608}"/>
              </a:ext>
            </a:extLst>
          </p:cNvPr>
          <p:cNvSpPr/>
          <p:nvPr/>
        </p:nvSpPr>
        <p:spPr>
          <a:xfrm>
            <a:off x="4704218" y="4823867"/>
            <a:ext cx="4362869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BC67B65-1398-174B-B48F-F902D3DB4243}"/>
              </a:ext>
            </a:extLst>
          </p:cNvPr>
          <p:cNvSpPr/>
          <p:nvPr/>
        </p:nvSpPr>
        <p:spPr>
          <a:xfrm>
            <a:off x="5540281" y="2868278"/>
            <a:ext cx="6116183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Для проведения тестов, максимально приближенных к реальности, использовался кластер </a:t>
            </a:r>
            <a:r>
              <a:rPr lang="en-US" sz="1600" dirty="0" err="1"/>
              <a:t>postgres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ru-RU" sz="1600" dirty="0"/>
              <a:t>поднятый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попробовать самостоятельно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Задачи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D93BC-F2C0-284E-ABAA-2D3B649A6B95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TOAST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метод хранения сверхбольших атрибутов таблицы</a:t>
            </a:r>
            <a:r>
              <a:rPr lang="en-US" sz="12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</a:t>
            </a:r>
            <a:r>
              <a:rPr lang="en-US" sz="1600" dirty="0"/>
              <a:t>DIFF </a:t>
            </a:r>
            <a:r>
              <a:rPr lang="ru-RU" sz="1600" dirty="0"/>
              <a:t>также использовать </a:t>
            </a:r>
            <a:r>
              <a:rPr lang="en-US" sz="1600" dirty="0"/>
              <a:t>REPLICA IDENTITY FULL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REPLICA IDENTITY FULL </a:t>
            </a:r>
            <a:r>
              <a:rPr lang="ru-RU" sz="1600" dirty="0">
                <a:solidFill>
                  <a:srgbClr val="FF0000"/>
                </a:solidFill>
              </a:rPr>
              <a:t>приводит к </a:t>
            </a:r>
            <a:r>
              <a:rPr lang="ru-RU" sz="1600" dirty="0" err="1">
                <a:solidFill>
                  <a:srgbClr val="FF0000"/>
                </a:solidFill>
              </a:rPr>
              <a:t>доп.нагрузке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en-US" sz="1600" dirty="0">
                <a:solidFill>
                  <a:srgbClr val="FF0000"/>
                </a:solidFill>
              </a:rPr>
              <a:t>WAL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Задачи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DD2357-27D5-E845-80D8-137D22C3F0AD}"/>
              </a:ext>
            </a:extLst>
          </p:cNvPr>
          <p:cNvSpPr txBox="1"/>
          <p:nvPr/>
        </p:nvSpPr>
        <p:spPr>
          <a:xfrm>
            <a:off x="496058" y="6381707"/>
            <a:ext cx="7075516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1200" dirty="0">
                <a:latin typeface="+mj-lt"/>
                <a:hlinkClick r:id="rId3"/>
              </a:rPr>
              <a:t>TOAST</a:t>
            </a:r>
            <a:r>
              <a:rPr lang="en-US" sz="1200" dirty="0">
                <a:latin typeface="+mj-lt"/>
              </a:rPr>
              <a:t> – </a:t>
            </a:r>
            <a:r>
              <a:rPr lang="ru-RU" sz="1200" dirty="0">
                <a:latin typeface="+mj-lt"/>
              </a:rPr>
              <a:t>метод хранения сверхбольших атрибутов таблицы</a:t>
            </a:r>
            <a:r>
              <a:rPr lang="en-US" sz="12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4D422A-CFCE-0241-9F99-F10EE4D8A6F3}"/>
              </a:ext>
            </a:extLst>
          </p:cNvPr>
          <p:cNvSpPr/>
          <p:nvPr/>
        </p:nvSpPr>
        <p:spPr>
          <a:xfrm>
            <a:off x="626532" y="3513667"/>
            <a:ext cx="4483947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E3BC-F05B-F14D-A10B-F5F3A9144042}"/>
              </a:ext>
            </a:extLst>
          </p:cNvPr>
          <p:cNvSpPr/>
          <p:nvPr/>
        </p:nvSpPr>
        <p:spPr>
          <a:xfrm>
            <a:off x="508864" y="3077871"/>
            <a:ext cx="1624736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6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00F082F-D768-184D-A995-114489A62CE6}"/>
              </a:ext>
            </a:extLst>
          </p:cNvPr>
          <p:cNvSpPr/>
          <p:nvPr/>
        </p:nvSpPr>
        <p:spPr>
          <a:xfrm>
            <a:off x="6375400" y="3079787"/>
            <a:ext cx="43038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E280FEB-FA27-5A47-A97A-EA76B9944565}"/>
              </a:ext>
            </a:extLst>
          </p:cNvPr>
          <p:cNvSpPr/>
          <p:nvPr/>
        </p:nvSpPr>
        <p:spPr>
          <a:xfrm>
            <a:off x="6375400" y="3759201"/>
            <a:ext cx="40117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15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7D83-0922-F547-A7D2-8E0F24C0B1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38B05-D053-A14C-8A24-C6C19A113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provide.transaction.metadata</a:t>
            </a:r>
            <a:r>
              <a:rPr lang="ru-RU" sz="1600" dirty="0"/>
              <a:t>=</a:t>
            </a:r>
            <a:r>
              <a:rPr lang="en-US" sz="1600" dirty="0"/>
              <a:t>true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92491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637051-661B-B74B-8CAA-6614B2211ABC}"/>
              </a:ext>
            </a:extLst>
          </p:cNvPr>
          <p:cNvSpPr/>
          <p:nvPr/>
        </p:nvSpPr>
        <p:spPr>
          <a:xfrm>
            <a:off x="77452" y="2368587"/>
            <a:ext cx="780670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>
            <a:off x="77452" y="4568228"/>
            <a:ext cx="1173862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 flipV="1">
            <a:off x="4766733" y="3115733"/>
            <a:ext cx="7227559" cy="1801707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32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3634F-7406-B345-8D68-47E967CA2E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A5953B-567A-BC4F-9BE9-D6CB52679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Заранее настроить публикацию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трансформ</a:t>
            </a:r>
            <a:r>
              <a:rPr lang="en-US" sz="1600" dirty="0"/>
              <a:t> </a:t>
            </a:r>
            <a:r>
              <a:rPr lang="en-US" sz="1600" dirty="0" err="1"/>
              <a:t>д</a:t>
            </a:r>
            <a:r>
              <a:rPr lang="ru-RU" sz="1600" dirty="0"/>
              <a:t>ля </a:t>
            </a:r>
            <a:r>
              <a:rPr lang="en-US" sz="1600" dirty="0" err="1"/>
              <a:t>TimescalDB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ru-RU" sz="1600" dirty="0">
                <a:solidFill>
                  <a:srgbClr val="FF0000"/>
                </a:solidFill>
              </a:rPr>
              <a:t>Начальный </a:t>
            </a:r>
            <a:r>
              <a:rPr lang="ru-RU" sz="1600" dirty="0" err="1">
                <a:solidFill>
                  <a:srgbClr val="FF0000"/>
                </a:solidFill>
              </a:rPr>
              <a:t>снепшот</a:t>
            </a:r>
            <a:r>
              <a:rPr lang="ru-RU" sz="1600" dirty="0">
                <a:solidFill>
                  <a:srgbClr val="FF0000"/>
                </a:solidFill>
              </a:rPr>
              <a:t> сделать самостоятельно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8696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3211E28-5D35-A043-987F-26B65C90094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51" t="-15774" r="52013" b="-37242"/>
          <a:stretch/>
        </p:blipFill>
        <p:spPr>
          <a:xfrm>
            <a:off x="1175027" y="1882211"/>
            <a:ext cx="9841945" cy="1546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D7C7A8-7A29-3C4C-8B65-39450A212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584" b="22130"/>
          <a:stretch/>
        </p:blipFill>
        <p:spPr>
          <a:xfrm>
            <a:off x="552689" y="3429000"/>
            <a:ext cx="11134059" cy="2229236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291E92E4-42B1-4A42-B081-B046E2716E06}"/>
              </a:ext>
            </a:extLst>
          </p:cNvPr>
          <p:cNvSpPr/>
          <p:nvPr/>
        </p:nvSpPr>
        <p:spPr>
          <a:xfrm flipV="1">
            <a:off x="5112847" y="2347391"/>
            <a:ext cx="5904125" cy="438538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0C2A6246-3AB4-2C41-AEF4-5EAE65EDA788}"/>
              </a:ext>
            </a:extLst>
          </p:cNvPr>
          <p:cNvSpPr/>
          <p:nvPr/>
        </p:nvSpPr>
        <p:spPr>
          <a:xfrm flipV="1">
            <a:off x="3879791" y="3894180"/>
            <a:ext cx="7806957" cy="381323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2736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3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F9D6-A67B-6443-9D73-CB687FB0A1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CA415-3A2D-6345-A35F-3FEF9CFDC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Запретить выполнять несовместимые изменения (набор таких изменений зависит от уровня поддерживаемой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Использовать </a:t>
            </a:r>
            <a:r>
              <a:rPr lang="en-US" sz="1600" dirty="0"/>
              <a:t>compatibility=NONE </a:t>
            </a:r>
            <a:r>
              <a:rPr lang="ru-RU" sz="1600" dirty="0"/>
              <a:t>и разрешать конфликты за пределами источника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32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79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1966740" y="1152309"/>
            <a:ext cx="8258519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29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80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7791EA-F863-B744-8AC6-EA2AA129B4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1" t="-1692" r="-1407"/>
          <a:stretch/>
        </p:blipFill>
        <p:spPr bwMode="auto">
          <a:xfrm>
            <a:off x="3918880" y="1152309"/>
            <a:ext cx="4354238" cy="276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46D96-BBA9-A248-9387-556EA4C4B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7" t="26881" r="45868" b="8760"/>
          <a:stretch/>
        </p:blipFill>
        <p:spPr>
          <a:xfrm>
            <a:off x="267381" y="4250876"/>
            <a:ext cx="11657237" cy="183873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326437C-044D-2840-9987-35A2BD601F73}"/>
              </a:ext>
            </a:extLst>
          </p:cNvPr>
          <p:cNvSpPr/>
          <p:nvPr/>
        </p:nvSpPr>
        <p:spPr>
          <a:xfrm flipV="1">
            <a:off x="267382" y="4250875"/>
            <a:ext cx="3062227" cy="470211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BF77D28E-8F28-B444-9CF0-5C10C40C978B}"/>
              </a:ext>
            </a:extLst>
          </p:cNvPr>
          <p:cNvSpPr/>
          <p:nvPr/>
        </p:nvSpPr>
        <p:spPr>
          <a:xfrm flipV="1">
            <a:off x="5210891" y="5235477"/>
            <a:ext cx="2859683" cy="470213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6E3835E-DBB1-764B-B1EE-31F315DF7E95}"/>
              </a:ext>
            </a:extLst>
          </p:cNvPr>
          <p:cNvSpPr/>
          <p:nvPr/>
        </p:nvSpPr>
        <p:spPr>
          <a:xfrm flipV="1">
            <a:off x="6059030" y="5649217"/>
            <a:ext cx="2607892" cy="363957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166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81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912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82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3EF92-A15B-D440-91BF-E4FF9F869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78" t="6871" r="70237" b="271"/>
          <a:stretch/>
        </p:blipFill>
        <p:spPr>
          <a:xfrm>
            <a:off x="744536" y="1056467"/>
            <a:ext cx="4525538" cy="5756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B54AA-4EA7-4E43-BE2B-91AAC238D5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" t="7174" r="68649" b="2805"/>
          <a:stretch/>
        </p:blipFill>
        <p:spPr>
          <a:xfrm>
            <a:off x="6515411" y="1011272"/>
            <a:ext cx="4740251" cy="5846728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857A6F8D-2A2D-934E-BF8F-20BE3D4F4E41}"/>
              </a:ext>
            </a:extLst>
          </p:cNvPr>
          <p:cNvSpPr/>
          <p:nvPr/>
        </p:nvSpPr>
        <p:spPr>
          <a:xfrm flipV="1">
            <a:off x="1171843" y="1785971"/>
            <a:ext cx="3618818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7AB285E-C3FC-D740-B895-818B18875390}"/>
              </a:ext>
            </a:extLst>
          </p:cNvPr>
          <p:cNvSpPr/>
          <p:nvPr/>
        </p:nvSpPr>
        <p:spPr>
          <a:xfrm flipV="1">
            <a:off x="6678121" y="1743141"/>
            <a:ext cx="3817601" cy="413649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94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83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325DA21-A8FF-5948-8927-1547372A54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7" t="-434" r="38422" b="683"/>
          <a:stretch/>
        </p:blipFill>
        <p:spPr>
          <a:xfrm>
            <a:off x="145820" y="2027582"/>
            <a:ext cx="11900360" cy="2802836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CB769E0-3727-2B4B-973D-F20ECF3B25BB}"/>
              </a:ext>
            </a:extLst>
          </p:cNvPr>
          <p:cNvSpPr/>
          <p:nvPr/>
        </p:nvSpPr>
        <p:spPr>
          <a:xfrm flipV="1">
            <a:off x="309590" y="3893065"/>
            <a:ext cx="11736590" cy="668995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99E43C7-2F35-4D47-B858-64BA37234EE3}"/>
              </a:ext>
            </a:extLst>
          </p:cNvPr>
          <p:cNvSpPr/>
          <p:nvPr/>
        </p:nvSpPr>
        <p:spPr>
          <a:xfrm flipV="1">
            <a:off x="3876261" y="2792896"/>
            <a:ext cx="1997766" cy="357808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269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1720947" y="1865484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1466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85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084F5C9-E172-1A4A-9AB5-58E83748D7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8" t="-903" r="45122" b="3346"/>
          <a:stretch/>
        </p:blipFill>
        <p:spPr>
          <a:xfrm>
            <a:off x="1306278" y="936947"/>
            <a:ext cx="9164775" cy="5460462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AA17365F-DF82-A641-82C1-B8C71CB94B78}"/>
              </a:ext>
            </a:extLst>
          </p:cNvPr>
          <p:cNvSpPr/>
          <p:nvPr/>
        </p:nvSpPr>
        <p:spPr>
          <a:xfrm flipV="1">
            <a:off x="2585651" y="3555136"/>
            <a:ext cx="777092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6043A14-9336-9D48-A167-B83F46D41EF7}"/>
              </a:ext>
            </a:extLst>
          </p:cNvPr>
          <p:cNvSpPr/>
          <p:nvPr/>
        </p:nvSpPr>
        <p:spPr>
          <a:xfrm flipV="1">
            <a:off x="2086243" y="5274606"/>
            <a:ext cx="5079870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441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86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0EB1849-EB28-DE43-A870-A727833C33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14" t="-724" r="36610" b="6876"/>
          <a:stretch/>
        </p:blipFill>
        <p:spPr>
          <a:xfrm>
            <a:off x="146173" y="1639955"/>
            <a:ext cx="11924035" cy="3081131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DD613589-8311-8447-B62E-40B305A044FA}"/>
              </a:ext>
            </a:extLst>
          </p:cNvPr>
          <p:cNvSpPr/>
          <p:nvPr/>
        </p:nvSpPr>
        <p:spPr>
          <a:xfrm flipV="1">
            <a:off x="5754756" y="2412137"/>
            <a:ext cx="2693505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E0F466C-0EEB-E640-B734-45D5475CCB8E}"/>
              </a:ext>
            </a:extLst>
          </p:cNvPr>
          <p:cNvSpPr/>
          <p:nvPr/>
        </p:nvSpPr>
        <p:spPr>
          <a:xfrm flipV="1">
            <a:off x="247502" y="4052092"/>
            <a:ext cx="11746789" cy="668993"/>
          </a:xfrm>
          <a:prstGeom prst="frame">
            <a:avLst>
              <a:gd name="adj1" fmla="val 7148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4436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87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58079A-D0C6-BD49-84EB-4ABDD25B1D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27" t="-904" r="48988" b="904"/>
          <a:stretch/>
        </p:blipFill>
        <p:spPr>
          <a:xfrm>
            <a:off x="1787028" y="1033033"/>
            <a:ext cx="8617944" cy="5662976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91C9D6F2-E92A-354B-9F26-C623A856F88D}"/>
              </a:ext>
            </a:extLst>
          </p:cNvPr>
          <p:cNvSpPr/>
          <p:nvPr/>
        </p:nvSpPr>
        <p:spPr>
          <a:xfrm flipV="1">
            <a:off x="2257660" y="1944997"/>
            <a:ext cx="6846583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5EBC2B5-3F0C-674D-86A9-BF752871E125}"/>
              </a:ext>
            </a:extLst>
          </p:cNvPr>
          <p:cNvSpPr/>
          <p:nvPr/>
        </p:nvSpPr>
        <p:spPr>
          <a:xfrm flipV="1">
            <a:off x="3022973" y="3679111"/>
            <a:ext cx="7124879" cy="370820"/>
          </a:xfrm>
          <a:prstGeom prst="frame">
            <a:avLst>
              <a:gd name="adj1" fmla="val 1011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593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2924862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817562" y="1817784"/>
            <a:ext cx="5193094" cy="1611215"/>
          </a:xfrm>
        </p:spPr>
        <p:txBody>
          <a:bodyPr anchor="ctr"/>
          <a:lstStyle/>
          <a:p>
            <a:r>
              <a:rPr lang="ru-RU" dirty="0"/>
              <a:t>Главное в репликации – мониторинг. Достаточно иметь две метрики: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Лаг слота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Общий размер БД с учетом доступного места и резерва под </a:t>
            </a:r>
            <a:r>
              <a:rPr lang="en-US" dirty="0"/>
              <a:t>WAL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>
          <a:xfrm>
            <a:off x="817563" y="1394510"/>
            <a:ext cx="523548" cy="327025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>
          <a:xfrm>
            <a:off x="817562" y="4452658"/>
            <a:ext cx="5193092" cy="1611214"/>
          </a:xfrm>
        </p:spPr>
        <p:txBody>
          <a:bodyPr anchor="ctr"/>
          <a:lstStyle/>
          <a:p>
            <a:r>
              <a:rPr lang="ru-RU" dirty="0"/>
              <a:t>Для больших таблиц стандартный механизм </a:t>
            </a:r>
            <a:r>
              <a:rPr lang="ru-RU" dirty="0" err="1"/>
              <a:t>снепшота</a:t>
            </a:r>
            <a:r>
              <a:rPr lang="ru-RU" dirty="0"/>
              <a:t> </a:t>
            </a:r>
            <a:r>
              <a:rPr lang="en-US" dirty="0" err="1"/>
              <a:t>debezium</a:t>
            </a:r>
            <a:r>
              <a:rPr lang="en-US" dirty="0"/>
              <a:t>’</a:t>
            </a:r>
            <a:r>
              <a:rPr lang="ru-RU" dirty="0"/>
              <a:t>а НЕ лучший вариант и стоит рассмотреть альтернативы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>
          <a:xfrm>
            <a:off x="817563" y="4029383"/>
            <a:ext cx="523545" cy="327025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>
          <a:xfrm>
            <a:off x="6473314" y="1817785"/>
            <a:ext cx="4782325" cy="1611214"/>
          </a:xfrm>
        </p:spPr>
        <p:txBody>
          <a:bodyPr anchor="ctr"/>
          <a:lstStyle/>
          <a:p>
            <a:r>
              <a:rPr lang="ru-RU" dirty="0"/>
              <a:t>Обновление как часть культуры. </a:t>
            </a:r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ru-RU" dirty="0"/>
              <a:t>достаточно зрелый инструмент, но как и в любом инструменте баги неизбежны. Каждая новая версия устраняет часть старых багов</a:t>
            </a:r>
            <a:r>
              <a:rPr lang="ru-RU" strike="sngStrike" dirty="0"/>
              <a:t> </a:t>
            </a:r>
            <a:r>
              <a:rPr lang="ru-RU" strike="sngStrike" dirty="0">
                <a:solidFill>
                  <a:schemeClr val="bg2"/>
                </a:solidFill>
              </a:rPr>
              <a:t>и создает новые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>
          <a:xfrm>
            <a:off x="6473315" y="1394510"/>
            <a:ext cx="532690" cy="327025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>
          <a:xfrm>
            <a:off x="6473314" y="4452658"/>
            <a:ext cx="4782313" cy="1611214"/>
          </a:xfrm>
        </p:spPr>
        <p:txBody>
          <a:bodyPr anchor="ctr"/>
          <a:lstStyle/>
          <a:p>
            <a:r>
              <a:rPr lang="ru-RU" dirty="0"/>
              <a:t>Репликация таблиц с «подвижной» схемой может сломаться в неожиданных местах. Обязательно проверяйте поведение репликации в разных сценариях эволюции схемы. Не ограничивайтесь </a:t>
            </a:r>
            <a:r>
              <a:rPr lang="en-US" dirty="0"/>
              <a:t>happy-path’</a:t>
            </a:r>
            <a:r>
              <a:rPr lang="ru-RU" dirty="0"/>
              <a:t>ом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>
          <a:xfrm>
            <a:off x="6473315" y="4029383"/>
            <a:ext cx="523542" cy="327025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69F9C5-3A87-954A-AB5B-D014D72AFBFA}"/>
              </a:ext>
            </a:extLst>
          </p:cNvPr>
          <p:cNvSpPr txBox="1"/>
          <p:nvPr/>
        </p:nvSpPr>
        <p:spPr>
          <a:xfrm>
            <a:off x="7110101" y="246118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16305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90</a:t>
            </a:fld>
            <a:endParaRPr lang="en-RU" dirty="0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>
          <a:xfrm>
            <a:off x="501148" y="4237902"/>
            <a:ext cx="5212861" cy="510862"/>
          </a:xfrm>
        </p:spPr>
        <p:txBody>
          <a:bodyPr/>
          <a:lstStyle/>
          <a:p>
            <a:r>
              <a:rPr lang="en-US" sz="2800" dirty="0" err="1"/>
              <a:t>tg</a:t>
            </a:r>
            <a:r>
              <a:rPr lang="en-US" sz="2800" dirty="0"/>
              <a:t> / </a:t>
            </a:r>
            <a:r>
              <a:rPr lang="en-US" sz="2800" dirty="0" err="1"/>
              <a:t>linkedin</a:t>
            </a:r>
            <a:r>
              <a:rPr lang="en-US" sz="2800" dirty="0"/>
              <a:t> / </a:t>
            </a: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800" dirty="0" err="1"/>
              <a:t>nryanov</a:t>
            </a:r>
            <a:endParaRPr lang="ru-RU" sz="2800" dirty="0"/>
          </a:p>
        </p:txBody>
      </p:sp>
      <p:pic>
        <p:nvPicPr>
          <p:cNvPr id="9" name="Picture Placeholder 4">
            <a:extLst>
              <a:ext uri="{FF2B5EF4-FFF2-40B4-BE49-F238E27FC236}">
                <a16:creationId xmlns:a16="http://schemas.microsoft.com/office/drawing/2014/main" id="{2A8088C1-1F84-E345-A88C-D7E3B5B0FF0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t="415" b="4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31955</TotalTime>
  <Words>2776</Words>
  <Application>Microsoft Macintosh PowerPoint</Application>
  <PresentationFormat>Widescreen</PresentationFormat>
  <Paragraphs>724</Paragraphs>
  <Slides>90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MTS Wide Medium</vt:lpstr>
      <vt:lpstr>MTS Text</vt:lpstr>
      <vt:lpstr>MTS Text Medium</vt:lpstr>
      <vt:lpstr>MTS Wide</vt:lpstr>
      <vt:lpstr>5_Титульные слайды и разделы</vt:lpstr>
      <vt:lpstr>Контентные слайды: Светлый фон</vt:lpstr>
      <vt:lpstr>Debezium и PostgreSQL после happy-path:  какие проблемы ждут в проде и как их решать </vt:lpstr>
      <vt:lpstr>Оглавление</vt:lpstr>
      <vt:lpstr>Оглавление</vt:lpstr>
      <vt:lpstr>Что такое “CDC”</vt:lpstr>
      <vt:lpstr>Типовая схема</vt:lpstr>
      <vt:lpstr>Как попробовать самостоятельно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Оглавление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Оглавление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После снепшота не запускается стриминг</vt:lpstr>
      <vt:lpstr>После снепшота не запускается стриминг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Оглавление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ограничить допустимый лаг слота</vt:lpstr>
      <vt:lpstr>Как ограничить допустимый лаг слота</vt:lpstr>
      <vt:lpstr>Как ограничить допустимый лаг слота</vt:lpstr>
      <vt:lpstr>Как обезопасить БД от RO?</vt:lpstr>
      <vt:lpstr>Как обезопасить БД от RO?</vt:lpstr>
      <vt:lpstr>Как обезопасить БД от RO?</vt:lpstr>
      <vt:lpstr>Оглавление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Оглавление</vt:lpstr>
      <vt:lpstr>REPLICA IDENTITY FULL</vt:lpstr>
      <vt:lpstr>REPLICA IDENTITY FULL</vt:lpstr>
      <vt:lpstr>REPLICA IDENTITY FULL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по транзакциям</vt:lpstr>
      <vt:lpstr>Репликация по транзакциям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hypertable (timescaledb)</vt:lpstr>
      <vt:lpstr>Репликация hypertable (timescaledb)</vt:lpstr>
      <vt:lpstr>Оглавление</vt:lpstr>
      <vt:lpstr>Эволюция схем</vt:lpstr>
      <vt:lpstr>Эволюция схем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Репликация шардов</vt:lpstr>
      <vt:lpstr>Оглавление</vt:lpstr>
      <vt:lpstr>Выводы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1226</cp:revision>
  <cp:lastPrinted>2017-08-06T18:41:35Z</cp:lastPrinted>
  <dcterms:created xsi:type="dcterms:W3CDTF">2017-08-04T16:03:42Z</dcterms:created>
  <dcterms:modified xsi:type="dcterms:W3CDTF">2025-10-02T16:05:23Z</dcterms:modified>
</cp:coreProperties>
</file>